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Dosis"/>
      <p:regular r:id="rId24"/>
      <p:bold r:id="rId25"/>
    </p:embeddedFont>
    <p:embeddedFont>
      <p:font typeface="Source Code Pro"/>
      <p:regular r:id="rId26"/>
      <p:bold r:id="rId27"/>
      <p:italic r:id="rId28"/>
      <p:boldItalic r:id="rId29"/>
    </p:embeddedFont>
    <p:embeddedFont>
      <p:font typeface="Lora"/>
      <p:regular r:id="rId30"/>
      <p:bold r:id="rId31"/>
      <p:italic r:id="rId32"/>
      <p:boldItalic r:id="rId33"/>
    </p:embeddedFont>
    <p:embeddedFont>
      <p:font typeface="Alfa Slab One"/>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Dosis-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CodePro-regular.fntdata"/><Relationship Id="rId25" Type="http://schemas.openxmlformats.org/officeDocument/2006/relationships/font" Target="fonts/Dosis-bold.fntdata"/><Relationship Id="rId28" Type="http://schemas.openxmlformats.org/officeDocument/2006/relationships/font" Target="fonts/SourceCodePro-italic.fntdata"/><Relationship Id="rId27"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CodePr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bold.fntdata"/><Relationship Id="rId30" Type="http://schemas.openxmlformats.org/officeDocument/2006/relationships/font" Target="fonts/Lora-regular.fntdata"/><Relationship Id="rId11" Type="http://schemas.openxmlformats.org/officeDocument/2006/relationships/slide" Target="slides/slide6.xml"/><Relationship Id="rId33" Type="http://schemas.openxmlformats.org/officeDocument/2006/relationships/font" Target="fonts/Lora-boldItalic.fntdata"/><Relationship Id="rId10" Type="http://schemas.openxmlformats.org/officeDocument/2006/relationships/slide" Target="slides/slide5.xml"/><Relationship Id="rId32" Type="http://schemas.openxmlformats.org/officeDocument/2006/relationships/font" Target="fonts/Lora-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AlfaSlabOne-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aeb399293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aeb399293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aeb399293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aeb399293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aeb399293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aeb399293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aeb399293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aeb399293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bbdf16fe6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bbdf16fe6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to fix these slides with updated data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bbdf16fe6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bbdf16fe6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cbbdf16fe6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cbbdf16fe6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aeb399293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aeb399293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aeb399293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caeb399293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aeb39929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aeb39929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caeb39929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caeb39929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aeb39929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aeb39929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bbdf16fe6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bbdf16fe6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bbdf16f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bbdf16f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bbdf16fe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bbdf16fe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bbdf16fe6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bbdf16fe6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aeb39929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aeb39929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8.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16.png"/><Relationship Id="rId5"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20.png"/><Relationship Id="rId5"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7386983" y="785089"/>
            <a:ext cx="1633784" cy="4360746"/>
          </a:xfrm>
          <a:custGeom>
            <a:rect b="b" l="l" r="r" t="t"/>
            <a:pathLst>
              <a:path extrusionOk="0" h="5873059" w="2200383">
                <a:moveTo>
                  <a:pt x="182" y="5854009"/>
                </a:moveTo>
                <a:cubicBezTo>
                  <a:pt x="-6231" y="3896323"/>
                  <a:pt x="158805" y="1957686"/>
                  <a:pt x="152392" y="0"/>
                </a:cubicBezTo>
                <a:lnTo>
                  <a:pt x="2200383" y="2479436"/>
                </a:lnTo>
                <a:cubicBezTo>
                  <a:pt x="2197106" y="3610644"/>
                  <a:pt x="2193828" y="4741851"/>
                  <a:pt x="2190551" y="5873059"/>
                </a:cubicBezTo>
                <a:lnTo>
                  <a:pt x="182" y="5854009"/>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 name="Google Shape;55;p13"/>
          <p:cNvSpPr/>
          <p:nvPr/>
        </p:nvSpPr>
        <p:spPr>
          <a:xfrm>
            <a:off x="5672447" y="-26751"/>
            <a:ext cx="3116861" cy="1056908"/>
          </a:xfrm>
          <a:custGeom>
            <a:rect b="b" l="l" r="r" t="t"/>
            <a:pathLst>
              <a:path extrusionOk="0" h="1423445" w="4197792">
                <a:moveTo>
                  <a:pt x="4197792" y="19050"/>
                </a:moveTo>
                <a:lnTo>
                  <a:pt x="0" y="1423445"/>
                </a:lnTo>
                <a:lnTo>
                  <a:pt x="1879157" y="0"/>
                </a:lnTo>
                <a:lnTo>
                  <a:pt x="4197792" y="1905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 name="Google Shape;56;p13"/>
          <p:cNvSpPr/>
          <p:nvPr/>
        </p:nvSpPr>
        <p:spPr>
          <a:xfrm>
            <a:off x="-48183" y="2313190"/>
            <a:ext cx="4896456" cy="2824025"/>
          </a:xfrm>
          <a:custGeom>
            <a:rect b="b" l="l" r="r" t="t"/>
            <a:pathLst>
              <a:path extrusionOk="0" h="4726401" w="8194905">
                <a:moveTo>
                  <a:pt x="21592" y="3383830"/>
                </a:moveTo>
                <a:cubicBezTo>
                  <a:pt x="23971" y="1808363"/>
                  <a:pt x="-2226" y="1575467"/>
                  <a:pt x="153" y="0"/>
                </a:cubicBezTo>
                <a:lnTo>
                  <a:pt x="8194905" y="4726401"/>
                </a:lnTo>
                <a:lnTo>
                  <a:pt x="756863" y="4726400"/>
                </a:lnTo>
                <a:lnTo>
                  <a:pt x="21592" y="338383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 name="Google Shape;57;p13"/>
          <p:cNvSpPr/>
          <p:nvPr/>
        </p:nvSpPr>
        <p:spPr>
          <a:xfrm>
            <a:off x="5439987" y="887749"/>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58" name="Google Shape;58;p13"/>
          <p:cNvSpPr/>
          <p:nvPr/>
        </p:nvSpPr>
        <p:spPr>
          <a:xfrm>
            <a:off x="6622344" y="2118489"/>
            <a:ext cx="283200" cy="2832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59" name="Google Shape;59;p13"/>
          <p:cNvSpPr/>
          <p:nvPr/>
        </p:nvSpPr>
        <p:spPr>
          <a:xfrm>
            <a:off x="8221242" y="2963370"/>
            <a:ext cx="397500" cy="396600"/>
          </a:xfrm>
          <a:prstGeom prst="ellipse">
            <a:avLst/>
          </a:prstGeom>
          <a:solidFill>
            <a:srgbClr val="00B0F0">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0" name="Google Shape;60;p13"/>
          <p:cNvSpPr/>
          <p:nvPr/>
        </p:nvSpPr>
        <p:spPr>
          <a:xfrm>
            <a:off x="1593194" y="4184670"/>
            <a:ext cx="252300" cy="2514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1" name="Google Shape;61;p13"/>
          <p:cNvSpPr/>
          <p:nvPr/>
        </p:nvSpPr>
        <p:spPr>
          <a:xfrm>
            <a:off x="2984412" y="3811790"/>
            <a:ext cx="251400" cy="2523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62" name="Google Shape;62;p13"/>
          <p:cNvSpPr/>
          <p:nvPr/>
        </p:nvSpPr>
        <p:spPr>
          <a:xfrm>
            <a:off x="3318351" y="1286589"/>
            <a:ext cx="3990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cxnSp>
        <p:nvCxnSpPr>
          <p:cNvPr id="63" name="Google Shape;63;p13"/>
          <p:cNvCxnSpPr>
            <a:endCxn id="57" idx="3"/>
          </p:cNvCxnSpPr>
          <p:nvPr/>
        </p:nvCxnSpPr>
        <p:spPr>
          <a:xfrm flipH="1" rot="10800000">
            <a:off x="-39501" y="1228317"/>
            <a:ext cx="5537700" cy="33690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64" name="Google Shape;64;p13"/>
          <p:cNvCxnSpPr>
            <a:stCxn id="65" idx="7"/>
          </p:cNvCxnSpPr>
          <p:nvPr/>
        </p:nvCxnSpPr>
        <p:spPr>
          <a:xfrm flipH="1" rot="10800000">
            <a:off x="1425083" y="36581"/>
            <a:ext cx="2433000" cy="1741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6" name="Google Shape;66;p13"/>
          <p:cNvCxnSpPr>
            <a:endCxn id="65" idx="2"/>
          </p:cNvCxnSpPr>
          <p:nvPr/>
        </p:nvCxnSpPr>
        <p:spPr>
          <a:xfrm flipH="1" rot="10800000">
            <a:off x="-83605" y="1919149"/>
            <a:ext cx="1169400" cy="343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7" name="Google Shape;67;p13"/>
          <p:cNvCxnSpPr/>
          <p:nvPr/>
        </p:nvCxnSpPr>
        <p:spPr>
          <a:xfrm flipH="1">
            <a:off x="-155464" y="47589"/>
            <a:ext cx="825900" cy="3810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68" name="Google Shape;68;p13"/>
          <p:cNvCxnSpPr>
            <a:stCxn id="65" idx="5"/>
            <a:endCxn id="61" idx="1"/>
          </p:cNvCxnSpPr>
          <p:nvPr/>
        </p:nvCxnSpPr>
        <p:spPr>
          <a:xfrm>
            <a:off x="1425083" y="2060217"/>
            <a:ext cx="1596000" cy="17886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69" name="Google Shape;69;p13"/>
          <p:cNvCxnSpPr>
            <a:endCxn id="61" idx="7"/>
          </p:cNvCxnSpPr>
          <p:nvPr/>
        </p:nvCxnSpPr>
        <p:spPr>
          <a:xfrm flipH="1">
            <a:off x="3198995" y="1224339"/>
            <a:ext cx="2324700" cy="2624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0" name="Google Shape;70;p13"/>
          <p:cNvCxnSpPr/>
          <p:nvPr/>
        </p:nvCxnSpPr>
        <p:spPr>
          <a:xfrm>
            <a:off x="777816" y="-70412"/>
            <a:ext cx="4662000" cy="1091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1" name="Google Shape;71;p13"/>
          <p:cNvCxnSpPr>
            <a:stCxn id="61" idx="6"/>
          </p:cNvCxnSpPr>
          <p:nvPr/>
        </p:nvCxnSpPr>
        <p:spPr>
          <a:xfrm flipH="1" rot="10800000">
            <a:off x="3235812" y="3181640"/>
            <a:ext cx="4985400" cy="756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2" name="Google Shape;72;p13"/>
          <p:cNvCxnSpPr>
            <a:endCxn id="57" idx="4"/>
          </p:cNvCxnSpPr>
          <p:nvPr/>
        </p:nvCxnSpPr>
        <p:spPr>
          <a:xfrm rot="10800000">
            <a:off x="5638737" y="1286749"/>
            <a:ext cx="891000" cy="38481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3" name="Google Shape;73;p13"/>
          <p:cNvCxnSpPr>
            <a:endCxn id="59" idx="3"/>
          </p:cNvCxnSpPr>
          <p:nvPr/>
        </p:nvCxnSpPr>
        <p:spPr>
          <a:xfrm flipH="1" rot="10800000">
            <a:off x="6904854" y="3301889"/>
            <a:ext cx="1374600" cy="18324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4" name="Google Shape;74;p13"/>
          <p:cNvCxnSpPr/>
          <p:nvPr/>
        </p:nvCxnSpPr>
        <p:spPr>
          <a:xfrm rot="10800000">
            <a:off x="7514360" y="749789"/>
            <a:ext cx="1508100" cy="19233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75" name="Google Shape;75;p13"/>
          <p:cNvCxnSpPr>
            <a:stCxn id="57" idx="7"/>
          </p:cNvCxnSpPr>
          <p:nvPr/>
        </p:nvCxnSpPr>
        <p:spPr>
          <a:xfrm flipH="1" rot="10800000">
            <a:off x="5779274" y="-65119"/>
            <a:ext cx="1335600" cy="1011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6" name="Google Shape;76;p13"/>
          <p:cNvCxnSpPr/>
          <p:nvPr/>
        </p:nvCxnSpPr>
        <p:spPr>
          <a:xfrm flipH="1" rot="10800000">
            <a:off x="5696047" y="-7911"/>
            <a:ext cx="352800" cy="10290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77" name="Google Shape;77;p13"/>
          <p:cNvCxnSpPr/>
          <p:nvPr/>
        </p:nvCxnSpPr>
        <p:spPr>
          <a:xfrm flipH="1">
            <a:off x="-141324" y="-7871"/>
            <a:ext cx="703200" cy="4839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78" name="Google Shape;78;p13"/>
          <p:cNvCxnSpPr/>
          <p:nvPr/>
        </p:nvCxnSpPr>
        <p:spPr>
          <a:xfrm flipH="1">
            <a:off x="7565222" y="-131772"/>
            <a:ext cx="31800" cy="8049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79" name="Google Shape;79;p13"/>
          <p:cNvCxnSpPr/>
          <p:nvPr/>
        </p:nvCxnSpPr>
        <p:spPr>
          <a:xfrm flipH="1">
            <a:off x="7456500" y="304829"/>
            <a:ext cx="1687500" cy="3528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80" name="Google Shape;80;p13"/>
          <p:cNvCxnSpPr>
            <a:endCxn id="81" idx="7"/>
          </p:cNvCxnSpPr>
          <p:nvPr/>
        </p:nvCxnSpPr>
        <p:spPr>
          <a:xfrm flipH="1">
            <a:off x="7636571" y="-69939"/>
            <a:ext cx="610200" cy="633600"/>
          </a:xfrm>
          <a:prstGeom prst="straightConnector1">
            <a:avLst/>
          </a:prstGeom>
          <a:noFill/>
          <a:ln cap="flat" cmpd="sng" w="76200">
            <a:solidFill>
              <a:srgbClr val="F43A74">
                <a:alpha val="17650"/>
              </a:srgbClr>
            </a:solidFill>
            <a:prstDash val="solid"/>
            <a:round/>
            <a:headEnd len="med" w="med" type="none"/>
            <a:tailEnd len="med" w="med" type="none"/>
          </a:ln>
        </p:spPr>
      </p:cxnSp>
      <p:sp>
        <p:nvSpPr>
          <p:cNvPr id="82" name="Google Shape;82;p13"/>
          <p:cNvSpPr/>
          <p:nvPr/>
        </p:nvSpPr>
        <p:spPr>
          <a:xfrm>
            <a:off x="2493533" y="669449"/>
            <a:ext cx="3799500" cy="37995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83" name="Google Shape;83;p13"/>
          <p:cNvSpPr txBox="1"/>
          <p:nvPr/>
        </p:nvSpPr>
        <p:spPr>
          <a:xfrm>
            <a:off x="2618033" y="1597997"/>
            <a:ext cx="36342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3000">
                <a:solidFill>
                  <a:srgbClr val="FFFFFF"/>
                </a:solidFill>
              </a:rPr>
              <a:t>Bay State Banner:</a:t>
            </a:r>
            <a:endParaRPr sz="3000">
              <a:solidFill>
                <a:srgbClr val="FFFFFF"/>
              </a:solidFill>
            </a:endParaRPr>
          </a:p>
          <a:p>
            <a:pPr indent="0" lvl="0" marL="0" marR="0" rtl="0" algn="ctr">
              <a:spcBef>
                <a:spcPts val="0"/>
              </a:spcBef>
              <a:spcAft>
                <a:spcPts val="0"/>
              </a:spcAft>
              <a:buNone/>
            </a:pPr>
            <a:r>
              <a:rPr lang="en" sz="3000">
                <a:solidFill>
                  <a:srgbClr val="FFFFFF"/>
                </a:solidFill>
              </a:rPr>
              <a:t>Voting Patterns</a:t>
            </a:r>
            <a:endParaRPr sz="3000">
              <a:solidFill>
                <a:srgbClr val="FFFFFF"/>
              </a:solidFill>
            </a:endParaRPr>
          </a:p>
        </p:txBody>
      </p:sp>
      <p:sp>
        <p:nvSpPr>
          <p:cNvPr id="84" name="Google Shape;84;p13"/>
          <p:cNvSpPr txBox="1"/>
          <p:nvPr/>
        </p:nvSpPr>
        <p:spPr>
          <a:xfrm>
            <a:off x="2858150" y="2613800"/>
            <a:ext cx="29901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600">
                <a:solidFill>
                  <a:srgbClr val="FFFFFF"/>
                </a:solidFill>
              </a:rPr>
              <a:t>Group members:</a:t>
            </a:r>
            <a:r>
              <a:rPr lang="en" sz="1600">
                <a:solidFill>
                  <a:srgbClr val="FFFFFF"/>
                </a:solidFill>
              </a:rPr>
              <a:t> </a:t>
            </a:r>
            <a:endParaRPr sz="1600">
              <a:solidFill>
                <a:srgbClr val="FFFFFF"/>
              </a:solidFill>
            </a:endParaRPr>
          </a:p>
          <a:p>
            <a:pPr indent="0" lvl="0" marL="0" marR="0" rtl="0" algn="ctr">
              <a:spcBef>
                <a:spcPts val="0"/>
              </a:spcBef>
              <a:spcAft>
                <a:spcPts val="0"/>
              </a:spcAft>
              <a:buNone/>
            </a:pPr>
            <a:r>
              <a:rPr lang="en" sz="1600">
                <a:solidFill>
                  <a:srgbClr val="FFFFFF"/>
                </a:solidFill>
              </a:rPr>
              <a:t>Abdullah Albijadi, Audrey McMillion, Gordon Ng, </a:t>
            </a:r>
            <a:endParaRPr sz="1600">
              <a:solidFill>
                <a:srgbClr val="FFFFFF"/>
              </a:solidFill>
            </a:endParaRPr>
          </a:p>
          <a:p>
            <a:pPr indent="0" lvl="0" marL="0" marR="0" rtl="0" algn="ctr">
              <a:spcBef>
                <a:spcPts val="0"/>
              </a:spcBef>
              <a:spcAft>
                <a:spcPts val="0"/>
              </a:spcAft>
              <a:buNone/>
            </a:pPr>
            <a:r>
              <a:rPr lang="en" sz="1600">
                <a:solidFill>
                  <a:srgbClr val="FFFFFF"/>
                </a:solidFill>
              </a:rPr>
              <a:t>Ji Zhang, Thachathum Amornkasemwong</a:t>
            </a:r>
            <a:endParaRPr sz="1600">
              <a:solidFill>
                <a:srgbClr val="FFFFFF"/>
              </a:solidFill>
            </a:endParaRPr>
          </a:p>
        </p:txBody>
      </p:sp>
      <p:sp>
        <p:nvSpPr>
          <p:cNvPr id="85" name="Google Shape;85;p13"/>
          <p:cNvSpPr/>
          <p:nvPr/>
        </p:nvSpPr>
        <p:spPr>
          <a:xfrm rot="5400000">
            <a:off x="625698" y="59085"/>
            <a:ext cx="1901752" cy="1817397"/>
          </a:xfrm>
          <a:custGeom>
            <a:rect b="b" l="l" r="r" t="t"/>
            <a:pathLst>
              <a:path extrusionOk="0" h="2481088" w="2561282">
                <a:moveTo>
                  <a:pt x="0" y="2481088"/>
                </a:moveTo>
                <a:lnTo>
                  <a:pt x="40560" y="0"/>
                </a:lnTo>
                <a:lnTo>
                  <a:pt x="2561282" y="1623838"/>
                </a:lnTo>
                <a:lnTo>
                  <a:pt x="0" y="2481088"/>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 name="Google Shape;86;p13"/>
          <p:cNvSpPr/>
          <p:nvPr/>
        </p:nvSpPr>
        <p:spPr>
          <a:xfrm>
            <a:off x="8035982" y="-19671"/>
            <a:ext cx="1013369" cy="4784822"/>
          </a:xfrm>
          <a:custGeom>
            <a:rect b="b" l="l" r="r" t="t"/>
            <a:pathLst>
              <a:path extrusionOk="0" h="6444205" w="1364807">
                <a:moveTo>
                  <a:pt x="1359342" y="6444205"/>
                </a:moveTo>
                <a:lnTo>
                  <a:pt x="0" y="0"/>
                </a:lnTo>
                <a:lnTo>
                  <a:pt x="1364807" y="43405"/>
                </a:lnTo>
                <a:cubicBezTo>
                  <a:pt x="1362985" y="2177005"/>
                  <a:pt x="1361164" y="4310605"/>
                  <a:pt x="1359342" y="6444205"/>
                </a:cubicBez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 name="Google Shape;87;p13"/>
          <p:cNvSpPr/>
          <p:nvPr/>
        </p:nvSpPr>
        <p:spPr>
          <a:xfrm>
            <a:off x="-54082" y="4595310"/>
            <a:ext cx="2107160" cy="560198"/>
          </a:xfrm>
          <a:custGeom>
            <a:rect b="b" l="l" r="r" t="t"/>
            <a:pathLst>
              <a:path extrusionOk="0" h="754476" w="1860627">
                <a:moveTo>
                  <a:pt x="4689" y="738148"/>
                </a:moveTo>
                <a:lnTo>
                  <a:pt x="0" y="0"/>
                </a:lnTo>
                <a:lnTo>
                  <a:pt x="1860627" y="754476"/>
                </a:lnTo>
                <a:lnTo>
                  <a:pt x="4689" y="738148"/>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 name="Google Shape;65;p13"/>
          <p:cNvSpPr/>
          <p:nvPr/>
        </p:nvSpPr>
        <p:spPr>
          <a:xfrm>
            <a:off x="1085795" y="1719649"/>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sp>
        <p:nvSpPr>
          <p:cNvPr id="81" name="Google Shape;81;p13"/>
          <p:cNvSpPr/>
          <p:nvPr/>
        </p:nvSpPr>
        <p:spPr>
          <a:xfrm>
            <a:off x="7372823" y="518409"/>
            <a:ext cx="309000" cy="309000"/>
          </a:xfrm>
          <a:prstGeom prst="ellipse">
            <a:avLst/>
          </a:prstGeom>
          <a:solidFill>
            <a:srgbClr val="FFF8B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sz="1800" u="none">
              <a:solidFill>
                <a:srgbClr val="FFFFFF"/>
              </a:solidFill>
              <a:latin typeface="Arial"/>
              <a:ea typeface="Arial"/>
              <a:cs typeface="Arial"/>
              <a:sym typeface="Arial"/>
            </a:endParaRPr>
          </a:p>
        </p:txBody>
      </p:sp>
      <p:cxnSp>
        <p:nvCxnSpPr>
          <p:cNvPr id="88" name="Google Shape;88;p13"/>
          <p:cNvCxnSpPr/>
          <p:nvPr/>
        </p:nvCxnSpPr>
        <p:spPr>
          <a:xfrm flipH="1">
            <a:off x="8449120" y="3127390"/>
            <a:ext cx="522600" cy="177000"/>
          </a:xfrm>
          <a:prstGeom prst="straightConnector1">
            <a:avLst/>
          </a:prstGeom>
          <a:noFill/>
          <a:ln cap="flat" cmpd="sng" w="76200">
            <a:solidFill>
              <a:srgbClr val="00B0F0">
                <a:alpha val="17650"/>
              </a:srgbClr>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6" name="Shape 156"/>
        <p:cNvGrpSpPr/>
        <p:nvPr/>
      </p:nvGrpSpPr>
      <p:grpSpPr>
        <a:xfrm>
          <a:off x="0" y="0"/>
          <a:ext cx="0" cy="0"/>
          <a:chOff x="0" y="0"/>
          <a:chExt cx="0" cy="0"/>
        </a:xfrm>
      </p:grpSpPr>
      <p:pic>
        <p:nvPicPr>
          <p:cNvPr id="157" name="Google Shape;157;p22"/>
          <p:cNvPicPr preferRelativeResize="0"/>
          <p:nvPr/>
        </p:nvPicPr>
        <p:blipFill>
          <a:blip r:embed="rId3">
            <a:alphaModFix/>
          </a:blip>
          <a:stretch>
            <a:fillRect/>
          </a:stretch>
        </p:blipFill>
        <p:spPr>
          <a:xfrm>
            <a:off x="1450375" y="241375"/>
            <a:ext cx="6215750" cy="4640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1" name="Shape 161"/>
        <p:cNvGrpSpPr/>
        <p:nvPr/>
      </p:nvGrpSpPr>
      <p:grpSpPr>
        <a:xfrm>
          <a:off x="0" y="0"/>
          <a:ext cx="0" cy="0"/>
          <a:chOff x="0" y="0"/>
          <a:chExt cx="0" cy="0"/>
        </a:xfrm>
      </p:grpSpPr>
      <p:pic>
        <p:nvPicPr>
          <p:cNvPr id="162" name="Google Shape;162;p23"/>
          <p:cNvPicPr preferRelativeResize="0"/>
          <p:nvPr/>
        </p:nvPicPr>
        <p:blipFill>
          <a:blip r:embed="rId3">
            <a:alphaModFix/>
          </a:blip>
          <a:stretch>
            <a:fillRect/>
          </a:stretch>
        </p:blipFill>
        <p:spPr>
          <a:xfrm>
            <a:off x="1417275" y="238575"/>
            <a:ext cx="6309450" cy="4666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6" name="Shape 166"/>
        <p:cNvGrpSpPr/>
        <p:nvPr/>
      </p:nvGrpSpPr>
      <p:grpSpPr>
        <a:xfrm>
          <a:off x="0" y="0"/>
          <a:ext cx="0" cy="0"/>
          <a:chOff x="0" y="0"/>
          <a:chExt cx="0" cy="0"/>
        </a:xfrm>
      </p:grpSpPr>
      <p:pic>
        <p:nvPicPr>
          <p:cNvPr id="167" name="Google Shape;167;p24"/>
          <p:cNvPicPr preferRelativeResize="0"/>
          <p:nvPr/>
        </p:nvPicPr>
        <p:blipFill>
          <a:blip r:embed="rId3">
            <a:alphaModFix/>
          </a:blip>
          <a:stretch>
            <a:fillRect/>
          </a:stretch>
        </p:blipFill>
        <p:spPr>
          <a:xfrm>
            <a:off x="1450075" y="262850"/>
            <a:ext cx="6243850" cy="4617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1" name="Shape 171"/>
        <p:cNvGrpSpPr/>
        <p:nvPr/>
      </p:nvGrpSpPr>
      <p:grpSpPr>
        <a:xfrm>
          <a:off x="0" y="0"/>
          <a:ext cx="0" cy="0"/>
          <a:chOff x="0" y="0"/>
          <a:chExt cx="0" cy="0"/>
        </a:xfrm>
      </p:grpSpPr>
      <p:pic>
        <p:nvPicPr>
          <p:cNvPr id="172" name="Google Shape;172;p25"/>
          <p:cNvPicPr preferRelativeResize="0"/>
          <p:nvPr/>
        </p:nvPicPr>
        <p:blipFill>
          <a:blip r:embed="rId3">
            <a:alphaModFix/>
          </a:blip>
          <a:stretch>
            <a:fillRect/>
          </a:stretch>
        </p:blipFill>
        <p:spPr>
          <a:xfrm>
            <a:off x="1336863" y="234850"/>
            <a:ext cx="6470276" cy="46737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273100" y="39725"/>
            <a:ext cx="7890900" cy="4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520"/>
              <a:t>How has voter turnout by precinct changed across election year from 2011-2019?</a:t>
            </a:r>
            <a:endParaRPr sz="1520"/>
          </a:p>
          <a:p>
            <a:pPr indent="0" lvl="0" marL="0" rtl="0" algn="l">
              <a:spcBef>
                <a:spcPts val="0"/>
              </a:spcBef>
              <a:spcAft>
                <a:spcPts val="0"/>
              </a:spcAft>
              <a:buSzPts val="990"/>
              <a:buNone/>
            </a:pPr>
            <a:r>
              <a:t/>
            </a:r>
            <a:endParaRPr sz="1520"/>
          </a:p>
        </p:txBody>
      </p:sp>
      <p:sp>
        <p:nvSpPr>
          <p:cNvPr id="178" name="Google Shape;178;p26"/>
          <p:cNvSpPr txBox="1"/>
          <p:nvPr/>
        </p:nvSpPr>
        <p:spPr>
          <a:xfrm>
            <a:off x="273100" y="458225"/>
            <a:ext cx="524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Top 20 Precincts with greatest average change in voter turnout:</a:t>
            </a:r>
            <a:endParaRPr/>
          </a:p>
        </p:txBody>
      </p:sp>
      <p:pic>
        <p:nvPicPr>
          <p:cNvPr id="179" name="Google Shape;179;p26"/>
          <p:cNvPicPr preferRelativeResize="0"/>
          <p:nvPr/>
        </p:nvPicPr>
        <p:blipFill>
          <a:blip r:embed="rId3">
            <a:alphaModFix/>
          </a:blip>
          <a:stretch>
            <a:fillRect/>
          </a:stretch>
        </p:blipFill>
        <p:spPr>
          <a:xfrm>
            <a:off x="381850" y="901925"/>
            <a:ext cx="3181518" cy="3936775"/>
          </a:xfrm>
          <a:prstGeom prst="rect">
            <a:avLst/>
          </a:prstGeom>
          <a:noFill/>
          <a:ln>
            <a:noFill/>
          </a:ln>
        </p:spPr>
      </p:pic>
      <p:pic>
        <p:nvPicPr>
          <p:cNvPr id="180" name="Google Shape;180;p26"/>
          <p:cNvPicPr preferRelativeResize="0"/>
          <p:nvPr/>
        </p:nvPicPr>
        <p:blipFill>
          <a:blip r:embed="rId4">
            <a:alphaModFix/>
          </a:blip>
          <a:stretch>
            <a:fillRect/>
          </a:stretch>
        </p:blipFill>
        <p:spPr>
          <a:xfrm>
            <a:off x="3964768" y="1167088"/>
            <a:ext cx="4852831" cy="304857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Districts Easy to be Swayed for City Council Election?</a:t>
            </a:r>
            <a:endParaRPr/>
          </a:p>
        </p:txBody>
      </p:sp>
      <p:pic>
        <p:nvPicPr>
          <p:cNvPr id="186" name="Google Shape;186;p27"/>
          <p:cNvPicPr preferRelativeResize="0"/>
          <p:nvPr/>
        </p:nvPicPr>
        <p:blipFill>
          <a:blip r:embed="rId3">
            <a:alphaModFix/>
          </a:blip>
          <a:stretch>
            <a:fillRect/>
          </a:stretch>
        </p:blipFill>
        <p:spPr>
          <a:xfrm>
            <a:off x="1837900" y="1072275"/>
            <a:ext cx="5610225" cy="3733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0" name="Shape 190"/>
        <p:cNvGrpSpPr/>
        <p:nvPr/>
      </p:nvGrpSpPr>
      <p:grpSpPr>
        <a:xfrm>
          <a:off x="0" y="0"/>
          <a:ext cx="0" cy="0"/>
          <a:chOff x="0" y="0"/>
          <a:chExt cx="0" cy="0"/>
        </a:xfrm>
      </p:grpSpPr>
      <p:pic>
        <p:nvPicPr>
          <p:cNvPr id="191" name="Google Shape;191;p28"/>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92" name="Google Shape;192;p28"/>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93" name="Google Shape;193;p28"/>
          <p:cNvSpPr txBox="1"/>
          <p:nvPr/>
        </p:nvSpPr>
        <p:spPr>
          <a:xfrm>
            <a:off x="3168288" y="691276"/>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6AA84F"/>
                </a:solidFill>
              </a:rPr>
              <a:t>4</a:t>
            </a:r>
            <a:endParaRPr b="1" sz="13800">
              <a:solidFill>
                <a:srgbClr val="6AA84F"/>
              </a:solidFill>
              <a:latin typeface="Arial"/>
              <a:ea typeface="Arial"/>
              <a:cs typeface="Arial"/>
              <a:sym typeface="Arial"/>
            </a:endParaRPr>
          </a:p>
        </p:txBody>
      </p:sp>
      <p:sp>
        <p:nvSpPr>
          <p:cNvPr id="194" name="Google Shape;194;p28"/>
          <p:cNvSpPr txBox="1"/>
          <p:nvPr/>
        </p:nvSpPr>
        <p:spPr>
          <a:xfrm>
            <a:off x="600451" y="36627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6000">
                <a:solidFill>
                  <a:srgbClr val="3D85C6"/>
                </a:solidFill>
                <a:latin typeface="Source Code Pro"/>
                <a:ea typeface="Source Code Pro"/>
                <a:cs typeface="Source Code Pro"/>
                <a:sym typeface="Source Code Pro"/>
              </a:rPr>
              <a:t>Future Plan</a:t>
            </a:r>
            <a:endParaRPr b="1">
              <a:solidFill>
                <a:srgbClr val="3D85C6"/>
              </a:solidFill>
              <a:latin typeface="Source Code Pro"/>
              <a:ea typeface="Source Code Pro"/>
              <a:cs typeface="Source Code Pro"/>
              <a:sym typeface="Source Code Pro"/>
            </a:endParaRPr>
          </a:p>
        </p:txBody>
      </p:sp>
      <p:sp>
        <p:nvSpPr>
          <p:cNvPr id="195" name="Google Shape;195;p28"/>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99" name="Shape 199"/>
        <p:cNvGrpSpPr/>
        <p:nvPr/>
      </p:nvGrpSpPr>
      <p:grpSpPr>
        <a:xfrm>
          <a:off x="0" y="0"/>
          <a:ext cx="0" cy="0"/>
          <a:chOff x="0" y="0"/>
          <a:chExt cx="0" cy="0"/>
        </a:xfrm>
      </p:grpSpPr>
      <p:sp>
        <p:nvSpPr>
          <p:cNvPr id="200" name="Google Shape;200;p29"/>
          <p:cNvSpPr txBox="1"/>
          <p:nvPr>
            <p:ph idx="1" type="body"/>
          </p:nvPr>
        </p:nvSpPr>
        <p:spPr>
          <a:xfrm>
            <a:off x="311700" y="945850"/>
            <a:ext cx="8520600" cy="2196900"/>
          </a:xfrm>
          <a:prstGeom prst="rect">
            <a:avLst/>
          </a:prstGeom>
          <a:noFill/>
        </p:spPr>
        <p:txBody>
          <a:bodyPr anchorCtr="0" anchor="t" bIns="91425" lIns="91425" spcFirstLastPara="1" rIns="91425" wrap="square" tIns="91425">
            <a:normAutofit lnSpcReduction="10000"/>
          </a:bodyPr>
          <a:lstStyle/>
          <a:p>
            <a:pPr indent="-355600" lvl="0" marL="457200" rtl="0" algn="l">
              <a:spcBef>
                <a:spcPts val="0"/>
              </a:spcBef>
              <a:spcAft>
                <a:spcPts val="0"/>
              </a:spcAft>
              <a:buClr>
                <a:schemeClr val="lt2"/>
              </a:buClr>
              <a:buSzPts val="2000"/>
              <a:buChar char="●"/>
            </a:pPr>
            <a:r>
              <a:rPr lang="en" sz="2000">
                <a:solidFill>
                  <a:schemeClr val="lt2"/>
                </a:solidFill>
              </a:rPr>
              <a:t>Expand on more analysis across different years</a:t>
            </a:r>
            <a:endParaRPr sz="2000">
              <a:solidFill>
                <a:schemeClr val="lt2"/>
              </a:solidFill>
            </a:endParaRPr>
          </a:p>
          <a:p>
            <a:pPr indent="-355600" lvl="0" marL="457200" rtl="0" algn="l">
              <a:spcBef>
                <a:spcPts val="0"/>
              </a:spcBef>
              <a:spcAft>
                <a:spcPts val="0"/>
              </a:spcAft>
              <a:buClr>
                <a:schemeClr val="lt2"/>
              </a:buClr>
              <a:buSzPts val="2000"/>
              <a:buChar char="●"/>
            </a:pPr>
            <a:r>
              <a:rPr lang="en" sz="2000">
                <a:solidFill>
                  <a:schemeClr val="lt2"/>
                </a:solidFill>
              </a:rPr>
              <a:t>Add/join more informative datasets (income/housing data)</a:t>
            </a:r>
            <a:endParaRPr sz="2000">
              <a:solidFill>
                <a:schemeClr val="lt2"/>
              </a:solidFill>
            </a:endParaRPr>
          </a:p>
          <a:p>
            <a:pPr indent="-355600" lvl="0" marL="457200" rtl="0" algn="l">
              <a:spcBef>
                <a:spcPts val="0"/>
              </a:spcBef>
              <a:spcAft>
                <a:spcPts val="0"/>
              </a:spcAft>
              <a:buClr>
                <a:schemeClr val="lt2"/>
              </a:buClr>
              <a:buSzPts val="2000"/>
              <a:buChar char="●"/>
            </a:pPr>
            <a:r>
              <a:rPr lang="en" sz="2000">
                <a:solidFill>
                  <a:schemeClr val="lt2"/>
                </a:solidFill>
              </a:rPr>
              <a:t>Answers more questions:</a:t>
            </a:r>
            <a:endParaRPr sz="2000">
              <a:solidFill>
                <a:schemeClr val="lt2"/>
              </a:solidFill>
            </a:endParaRPr>
          </a:p>
          <a:p>
            <a:pPr indent="-355600" lvl="0" marL="914400" rtl="0" algn="l">
              <a:spcBef>
                <a:spcPts val="0"/>
              </a:spcBef>
              <a:spcAft>
                <a:spcPts val="0"/>
              </a:spcAft>
              <a:buClr>
                <a:schemeClr val="lt2"/>
              </a:buClr>
              <a:buSzPts val="2000"/>
              <a:buAutoNum type="arabicPeriod"/>
            </a:pPr>
            <a:r>
              <a:rPr lang="en" sz="2000">
                <a:solidFill>
                  <a:schemeClr val="lt2"/>
                </a:solidFill>
              </a:rPr>
              <a:t>How have the demographic changes affected the prospects for candidates of color and white candidates?</a:t>
            </a:r>
            <a:endParaRPr sz="2000">
              <a:solidFill>
                <a:schemeClr val="lt2"/>
              </a:solidFill>
            </a:endParaRPr>
          </a:p>
          <a:p>
            <a:pPr indent="-355600" lvl="0" marL="914400" rtl="0" algn="l">
              <a:spcBef>
                <a:spcPts val="0"/>
              </a:spcBef>
              <a:spcAft>
                <a:spcPts val="0"/>
              </a:spcAft>
              <a:buClr>
                <a:schemeClr val="lt2"/>
              </a:buClr>
              <a:buSzPts val="2000"/>
              <a:buAutoNum type="arabicPeriod"/>
            </a:pPr>
            <a:r>
              <a:rPr lang="en" sz="2000">
                <a:solidFill>
                  <a:schemeClr val="lt2"/>
                </a:solidFill>
              </a:rPr>
              <a:t>Pattern changes in specific districts</a:t>
            </a:r>
            <a:endParaRPr sz="2000">
              <a:solidFill>
                <a:schemeClr val="lt2"/>
              </a:solidFill>
            </a:endParaRPr>
          </a:p>
        </p:txBody>
      </p:sp>
      <p:sp>
        <p:nvSpPr>
          <p:cNvPr id="201" name="Google Shape;201;p29"/>
          <p:cNvSpPr txBox="1"/>
          <p:nvPr/>
        </p:nvSpPr>
        <p:spPr>
          <a:xfrm>
            <a:off x="378000" y="439475"/>
            <a:ext cx="7338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FFFFF"/>
                </a:solidFill>
              </a:rPr>
              <a:t>Deliverable 3 &amp; 4 Plan</a:t>
            </a:r>
            <a:endParaRPr b="1" sz="2400">
              <a:solidFill>
                <a:srgbClr val="FFFFFF"/>
              </a:solidFill>
            </a:endParaRPr>
          </a:p>
        </p:txBody>
      </p:sp>
      <p:sp>
        <p:nvSpPr>
          <p:cNvPr id="202" name="Google Shape;202;p29"/>
          <p:cNvSpPr txBox="1"/>
          <p:nvPr/>
        </p:nvSpPr>
        <p:spPr>
          <a:xfrm>
            <a:off x="311700" y="3229750"/>
            <a:ext cx="7338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FFFFF"/>
                </a:solidFill>
              </a:rPr>
              <a:t>Main </a:t>
            </a:r>
            <a:r>
              <a:rPr b="1" lang="en" sz="2400">
                <a:solidFill>
                  <a:srgbClr val="FFFFFF"/>
                </a:solidFill>
              </a:rPr>
              <a:t>challenges</a:t>
            </a:r>
            <a:r>
              <a:rPr b="1" lang="en" sz="2400">
                <a:solidFill>
                  <a:srgbClr val="FFFFFF"/>
                </a:solidFill>
              </a:rPr>
              <a:t>:</a:t>
            </a:r>
            <a:endParaRPr b="1" sz="2400">
              <a:solidFill>
                <a:srgbClr val="FFFFFF"/>
              </a:solidFill>
            </a:endParaRPr>
          </a:p>
        </p:txBody>
      </p:sp>
      <p:sp>
        <p:nvSpPr>
          <p:cNvPr id="203" name="Google Shape;203;p29"/>
          <p:cNvSpPr txBox="1"/>
          <p:nvPr/>
        </p:nvSpPr>
        <p:spPr>
          <a:xfrm>
            <a:off x="595650" y="3783850"/>
            <a:ext cx="7338000" cy="8313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rgbClr val="FFFFFF"/>
              </a:buClr>
              <a:buSzPts val="2100"/>
              <a:buChar char="●"/>
            </a:pPr>
            <a:r>
              <a:rPr lang="en" sz="2100">
                <a:solidFill>
                  <a:srgbClr val="FFFFFF"/>
                </a:solidFill>
              </a:rPr>
              <a:t>Incomplete data</a:t>
            </a:r>
            <a:endParaRPr sz="2100">
              <a:solidFill>
                <a:srgbClr val="FFFFFF"/>
              </a:solidFill>
            </a:endParaRPr>
          </a:p>
          <a:p>
            <a:pPr indent="-361950" lvl="0" marL="457200" rtl="0" algn="l">
              <a:spcBef>
                <a:spcPts val="0"/>
              </a:spcBef>
              <a:spcAft>
                <a:spcPts val="0"/>
              </a:spcAft>
              <a:buClr>
                <a:srgbClr val="FFFFFF"/>
              </a:buClr>
              <a:buSzPts val="2100"/>
              <a:buChar char="●"/>
            </a:pPr>
            <a:r>
              <a:rPr lang="en" sz="2100">
                <a:solidFill>
                  <a:srgbClr val="FFFFFF"/>
                </a:solidFill>
              </a:rPr>
              <a:t>Outdated </a:t>
            </a:r>
            <a:r>
              <a:rPr lang="en" sz="2100">
                <a:solidFill>
                  <a:srgbClr val="FFFFFF"/>
                </a:solidFill>
              </a:rPr>
              <a:t>census data</a:t>
            </a:r>
            <a:endParaRPr sz="21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p:nvPr/>
        </p:nvSpPr>
        <p:spPr>
          <a:xfrm>
            <a:off x="7464708" y="844964"/>
            <a:ext cx="1633784" cy="4360746"/>
          </a:xfrm>
          <a:custGeom>
            <a:rect b="b" l="l" r="r" t="t"/>
            <a:pathLst>
              <a:path extrusionOk="0" h="5873059" w="2200383">
                <a:moveTo>
                  <a:pt x="182" y="5854009"/>
                </a:moveTo>
                <a:cubicBezTo>
                  <a:pt x="-6231" y="3896323"/>
                  <a:pt x="158805" y="1957686"/>
                  <a:pt x="152392" y="0"/>
                </a:cubicBezTo>
                <a:lnTo>
                  <a:pt x="2200383" y="2479436"/>
                </a:lnTo>
                <a:cubicBezTo>
                  <a:pt x="2197106" y="3610644"/>
                  <a:pt x="2193828" y="4741851"/>
                  <a:pt x="2190551" y="5873059"/>
                </a:cubicBezTo>
                <a:lnTo>
                  <a:pt x="182" y="5854009"/>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09" name="Google Shape;209;p30"/>
          <p:cNvSpPr/>
          <p:nvPr/>
        </p:nvSpPr>
        <p:spPr>
          <a:xfrm>
            <a:off x="5750172" y="33123"/>
            <a:ext cx="3116861" cy="1056908"/>
          </a:xfrm>
          <a:custGeom>
            <a:rect b="b" l="l" r="r" t="t"/>
            <a:pathLst>
              <a:path extrusionOk="0" h="1423445" w="4197792">
                <a:moveTo>
                  <a:pt x="4197792" y="19050"/>
                </a:moveTo>
                <a:lnTo>
                  <a:pt x="0" y="1423445"/>
                </a:lnTo>
                <a:lnTo>
                  <a:pt x="1879157" y="0"/>
                </a:lnTo>
                <a:lnTo>
                  <a:pt x="4197792" y="1905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0" name="Google Shape;210;p30"/>
          <p:cNvSpPr/>
          <p:nvPr/>
        </p:nvSpPr>
        <p:spPr>
          <a:xfrm>
            <a:off x="29542" y="2373065"/>
            <a:ext cx="4896456" cy="2824025"/>
          </a:xfrm>
          <a:custGeom>
            <a:rect b="b" l="l" r="r" t="t"/>
            <a:pathLst>
              <a:path extrusionOk="0" h="4726401" w="8194905">
                <a:moveTo>
                  <a:pt x="21592" y="3383830"/>
                </a:moveTo>
                <a:cubicBezTo>
                  <a:pt x="23971" y="1808363"/>
                  <a:pt x="-2226" y="1575467"/>
                  <a:pt x="153" y="0"/>
                </a:cubicBezTo>
                <a:lnTo>
                  <a:pt x="8194905" y="4726401"/>
                </a:lnTo>
                <a:lnTo>
                  <a:pt x="756863" y="4726400"/>
                </a:lnTo>
                <a:lnTo>
                  <a:pt x="21592" y="3383830"/>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1" name="Google Shape;211;p30"/>
          <p:cNvSpPr/>
          <p:nvPr/>
        </p:nvSpPr>
        <p:spPr>
          <a:xfrm>
            <a:off x="5517712" y="947624"/>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2" name="Google Shape;212;p30"/>
          <p:cNvSpPr/>
          <p:nvPr/>
        </p:nvSpPr>
        <p:spPr>
          <a:xfrm>
            <a:off x="6700069" y="2178364"/>
            <a:ext cx="283200" cy="2832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3" name="Google Shape;213;p30"/>
          <p:cNvSpPr/>
          <p:nvPr/>
        </p:nvSpPr>
        <p:spPr>
          <a:xfrm>
            <a:off x="8298967" y="3023244"/>
            <a:ext cx="397500" cy="396600"/>
          </a:xfrm>
          <a:prstGeom prst="ellipse">
            <a:avLst/>
          </a:prstGeom>
          <a:solidFill>
            <a:srgbClr val="00B0F0">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4" name="Google Shape;214;p30"/>
          <p:cNvSpPr/>
          <p:nvPr/>
        </p:nvSpPr>
        <p:spPr>
          <a:xfrm>
            <a:off x="1670919" y="4244545"/>
            <a:ext cx="252300" cy="2514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5" name="Google Shape;215;p30"/>
          <p:cNvSpPr/>
          <p:nvPr/>
        </p:nvSpPr>
        <p:spPr>
          <a:xfrm>
            <a:off x="3062137" y="3871665"/>
            <a:ext cx="251400" cy="2523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16" name="Google Shape;216;p30"/>
          <p:cNvSpPr/>
          <p:nvPr/>
        </p:nvSpPr>
        <p:spPr>
          <a:xfrm>
            <a:off x="3396076" y="1346464"/>
            <a:ext cx="3990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cxnSp>
        <p:nvCxnSpPr>
          <p:cNvPr id="217" name="Google Shape;217;p30"/>
          <p:cNvCxnSpPr>
            <a:endCxn id="211" idx="3"/>
          </p:cNvCxnSpPr>
          <p:nvPr/>
        </p:nvCxnSpPr>
        <p:spPr>
          <a:xfrm flipH="1" rot="10800000">
            <a:off x="38224" y="1288192"/>
            <a:ext cx="5537700" cy="33690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18" name="Google Shape;218;p30"/>
          <p:cNvCxnSpPr>
            <a:stCxn id="219" idx="7"/>
          </p:cNvCxnSpPr>
          <p:nvPr/>
        </p:nvCxnSpPr>
        <p:spPr>
          <a:xfrm flipH="1" rot="10800000">
            <a:off x="1502808" y="96456"/>
            <a:ext cx="2433000" cy="1741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0" name="Google Shape;220;p30"/>
          <p:cNvCxnSpPr>
            <a:endCxn id="219" idx="2"/>
          </p:cNvCxnSpPr>
          <p:nvPr/>
        </p:nvCxnSpPr>
        <p:spPr>
          <a:xfrm flipH="1" rot="10800000">
            <a:off x="-5880" y="1979024"/>
            <a:ext cx="1169400" cy="3435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1" name="Google Shape;221;p30"/>
          <p:cNvCxnSpPr/>
          <p:nvPr/>
        </p:nvCxnSpPr>
        <p:spPr>
          <a:xfrm flipH="1">
            <a:off x="-77739" y="107464"/>
            <a:ext cx="825900" cy="3810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2" name="Google Shape;222;p30"/>
          <p:cNvCxnSpPr>
            <a:stCxn id="219" idx="5"/>
            <a:endCxn id="215" idx="1"/>
          </p:cNvCxnSpPr>
          <p:nvPr/>
        </p:nvCxnSpPr>
        <p:spPr>
          <a:xfrm>
            <a:off x="1502808" y="2120092"/>
            <a:ext cx="1596000" cy="17886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23" name="Google Shape;223;p30"/>
          <p:cNvCxnSpPr>
            <a:endCxn id="215" idx="7"/>
          </p:cNvCxnSpPr>
          <p:nvPr/>
        </p:nvCxnSpPr>
        <p:spPr>
          <a:xfrm flipH="1">
            <a:off x="3276720" y="1284213"/>
            <a:ext cx="2324700" cy="2624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24" name="Google Shape;224;p30"/>
          <p:cNvCxnSpPr/>
          <p:nvPr/>
        </p:nvCxnSpPr>
        <p:spPr>
          <a:xfrm>
            <a:off x="855541" y="-10537"/>
            <a:ext cx="4662000" cy="10914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25" name="Google Shape;225;p30"/>
          <p:cNvCxnSpPr>
            <a:stCxn id="215" idx="6"/>
          </p:cNvCxnSpPr>
          <p:nvPr/>
        </p:nvCxnSpPr>
        <p:spPr>
          <a:xfrm flipH="1" rot="10800000">
            <a:off x="3313537" y="3241515"/>
            <a:ext cx="4985400" cy="756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6" name="Google Shape;226;p30"/>
          <p:cNvCxnSpPr>
            <a:endCxn id="211" idx="4"/>
          </p:cNvCxnSpPr>
          <p:nvPr/>
        </p:nvCxnSpPr>
        <p:spPr>
          <a:xfrm rot="10800000">
            <a:off x="5716462" y="1346624"/>
            <a:ext cx="891000" cy="38481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7" name="Google Shape;227;p30"/>
          <p:cNvCxnSpPr>
            <a:endCxn id="213" idx="3"/>
          </p:cNvCxnSpPr>
          <p:nvPr/>
        </p:nvCxnSpPr>
        <p:spPr>
          <a:xfrm flipH="1" rot="10800000">
            <a:off x="6982579" y="3361764"/>
            <a:ext cx="1374600" cy="18324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28" name="Google Shape;228;p30"/>
          <p:cNvCxnSpPr/>
          <p:nvPr/>
        </p:nvCxnSpPr>
        <p:spPr>
          <a:xfrm rot="10800000">
            <a:off x="7592085" y="809664"/>
            <a:ext cx="1508100" cy="19233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29" name="Google Shape;229;p30"/>
          <p:cNvCxnSpPr>
            <a:stCxn id="211" idx="7"/>
          </p:cNvCxnSpPr>
          <p:nvPr/>
        </p:nvCxnSpPr>
        <p:spPr>
          <a:xfrm flipH="1" rot="10800000">
            <a:off x="5856999" y="-5244"/>
            <a:ext cx="1335600" cy="10113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30" name="Google Shape;230;p30"/>
          <p:cNvCxnSpPr/>
          <p:nvPr/>
        </p:nvCxnSpPr>
        <p:spPr>
          <a:xfrm flipH="1" rot="10800000">
            <a:off x="5773772" y="51964"/>
            <a:ext cx="352800" cy="1029000"/>
          </a:xfrm>
          <a:prstGeom prst="straightConnector1">
            <a:avLst/>
          </a:prstGeom>
          <a:noFill/>
          <a:ln cap="flat" cmpd="sng" w="76200">
            <a:solidFill>
              <a:srgbClr val="F43A74">
                <a:alpha val="17650"/>
              </a:srgbClr>
            </a:solidFill>
            <a:prstDash val="solid"/>
            <a:round/>
            <a:headEnd len="med" w="med" type="none"/>
            <a:tailEnd len="med" w="med" type="none"/>
          </a:ln>
        </p:spPr>
      </p:cxnSp>
      <p:cxnSp>
        <p:nvCxnSpPr>
          <p:cNvPr id="231" name="Google Shape;231;p30"/>
          <p:cNvCxnSpPr/>
          <p:nvPr/>
        </p:nvCxnSpPr>
        <p:spPr>
          <a:xfrm flipH="1">
            <a:off x="-63599" y="52003"/>
            <a:ext cx="703200" cy="483900"/>
          </a:xfrm>
          <a:prstGeom prst="straightConnector1">
            <a:avLst/>
          </a:prstGeom>
          <a:noFill/>
          <a:ln cap="flat" cmpd="sng" w="76200">
            <a:solidFill>
              <a:srgbClr val="FFFF00">
                <a:alpha val="49800"/>
              </a:srgbClr>
            </a:solidFill>
            <a:prstDash val="solid"/>
            <a:round/>
            <a:headEnd len="med" w="med" type="none"/>
            <a:tailEnd len="med" w="med" type="none"/>
          </a:ln>
        </p:spPr>
      </p:cxnSp>
      <p:cxnSp>
        <p:nvCxnSpPr>
          <p:cNvPr id="232" name="Google Shape;232;p30"/>
          <p:cNvCxnSpPr/>
          <p:nvPr/>
        </p:nvCxnSpPr>
        <p:spPr>
          <a:xfrm flipH="1">
            <a:off x="7642947" y="-71897"/>
            <a:ext cx="31800" cy="8049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33" name="Google Shape;233;p30"/>
          <p:cNvCxnSpPr/>
          <p:nvPr/>
        </p:nvCxnSpPr>
        <p:spPr>
          <a:xfrm flipH="1">
            <a:off x="7534225" y="364704"/>
            <a:ext cx="1687500" cy="352800"/>
          </a:xfrm>
          <a:prstGeom prst="straightConnector1">
            <a:avLst/>
          </a:prstGeom>
          <a:noFill/>
          <a:ln cap="flat" cmpd="sng" w="76200">
            <a:solidFill>
              <a:srgbClr val="00B0F0">
                <a:alpha val="17650"/>
              </a:srgbClr>
            </a:solidFill>
            <a:prstDash val="solid"/>
            <a:round/>
            <a:headEnd len="med" w="med" type="none"/>
            <a:tailEnd len="med" w="med" type="none"/>
          </a:ln>
        </p:spPr>
      </p:cxnSp>
      <p:cxnSp>
        <p:nvCxnSpPr>
          <p:cNvPr id="234" name="Google Shape;234;p30"/>
          <p:cNvCxnSpPr>
            <a:endCxn id="235" idx="7"/>
          </p:cNvCxnSpPr>
          <p:nvPr/>
        </p:nvCxnSpPr>
        <p:spPr>
          <a:xfrm flipH="1">
            <a:off x="7714296" y="-10064"/>
            <a:ext cx="610200" cy="633600"/>
          </a:xfrm>
          <a:prstGeom prst="straightConnector1">
            <a:avLst/>
          </a:prstGeom>
          <a:noFill/>
          <a:ln cap="flat" cmpd="sng" w="76200">
            <a:solidFill>
              <a:srgbClr val="F43A74">
                <a:alpha val="17650"/>
              </a:srgbClr>
            </a:solidFill>
            <a:prstDash val="solid"/>
            <a:round/>
            <a:headEnd len="med" w="med" type="none"/>
            <a:tailEnd len="med" w="med" type="none"/>
          </a:ln>
        </p:spPr>
      </p:cxnSp>
      <p:sp>
        <p:nvSpPr>
          <p:cNvPr id="236" name="Google Shape;236;p30"/>
          <p:cNvSpPr/>
          <p:nvPr/>
        </p:nvSpPr>
        <p:spPr>
          <a:xfrm>
            <a:off x="2571258" y="729324"/>
            <a:ext cx="3799500" cy="37995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37" name="Google Shape;237;p30"/>
          <p:cNvSpPr/>
          <p:nvPr/>
        </p:nvSpPr>
        <p:spPr>
          <a:xfrm rot="5400000">
            <a:off x="703423" y="118960"/>
            <a:ext cx="1901752" cy="1817397"/>
          </a:xfrm>
          <a:custGeom>
            <a:rect b="b" l="l" r="r" t="t"/>
            <a:pathLst>
              <a:path extrusionOk="0" h="2481088" w="2561282">
                <a:moveTo>
                  <a:pt x="0" y="2481088"/>
                </a:moveTo>
                <a:lnTo>
                  <a:pt x="40560" y="0"/>
                </a:lnTo>
                <a:lnTo>
                  <a:pt x="2561282" y="1623838"/>
                </a:lnTo>
                <a:lnTo>
                  <a:pt x="0" y="2481088"/>
                </a:lnTo>
                <a:close/>
              </a:path>
            </a:pathLst>
          </a:custGeom>
          <a:solidFill>
            <a:srgbClr val="F43A7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38" name="Google Shape;238;p30"/>
          <p:cNvSpPr/>
          <p:nvPr/>
        </p:nvSpPr>
        <p:spPr>
          <a:xfrm>
            <a:off x="8113707" y="40203"/>
            <a:ext cx="1013369" cy="4784822"/>
          </a:xfrm>
          <a:custGeom>
            <a:rect b="b" l="l" r="r" t="t"/>
            <a:pathLst>
              <a:path extrusionOk="0" h="6444205" w="1364807">
                <a:moveTo>
                  <a:pt x="1359342" y="6444205"/>
                </a:moveTo>
                <a:lnTo>
                  <a:pt x="0" y="0"/>
                </a:lnTo>
                <a:lnTo>
                  <a:pt x="1364807" y="43405"/>
                </a:lnTo>
                <a:cubicBezTo>
                  <a:pt x="1362985" y="2177005"/>
                  <a:pt x="1361164" y="4310605"/>
                  <a:pt x="1359342" y="6444205"/>
                </a:cubicBez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39" name="Google Shape;239;p30"/>
          <p:cNvSpPr/>
          <p:nvPr/>
        </p:nvSpPr>
        <p:spPr>
          <a:xfrm>
            <a:off x="23643" y="4655185"/>
            <a:ext cx="2107160" cy="560198"/>
          </a:xfrm>
          <a:custGeom>
            <a:rect b="b" l="l" r="r" t="t"/>
            <a:pathLst>
              <a:path extrusionOk="0" h="754476" w="1860627">
                <a:moveTo>
                  <a:pt x="4689" y="738148"/>
                </a:moveTo>
                <a:lnTo>
                  <a:pt x="0" y="0"/>
                </a:lnTo>
                <a:lnTo>
                  <a:pt x="1860627" y="754476"/>
                </a:lnTo>
                <a:lnTo>
                  <a:pt x="4689" y="738148"/>
                </a:lnTo>
                <a:close/>
              </a:path>
            </a:pathLst>
          </a:custGeom>
          <a:solidFill>
            <a:srgbClr val="00B0F0">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45469"/>
              </a:solidFill>
              <a:latin typeface="Arial"/>
              <a:ea typeface="Arial"/>
              <a:cs typeface="Arial"/>
              <a:sym typeface="Arial"/>
            </a:endParaRPr>
          </a:p>
        </p:txBody>
      </p:sp>
      <p:sp>
        <p:nvSpPr>
          <p:cNvPr id="219" name="Google Shape;219;p30"/>
          <p:cNvSpPr/>
          <p:nvPr/>
        </p:nvSpPr>
        <p:spPr>
          <a:xfrm>
            <a:off x="1163520" y="1779524"/>
            <a:ext cx="397500" cy="399000"/>
          </a:xfrm>
          <a:prstGeom prst="ellipse">
            <a:avLst/>
          </a:prstGeom>
          <a:solidFill>
            <a:srgbClr val="F43A74">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35" name="Google Shape;235;p30"/>
          <p:cNvSpPr/>
          <p:nvPr/>
        </p:nvSpPr>
        <p:spPr>
          <a:xfrm>
            <a:off x="7450548" y="578284"/>
            <a:ext cx="309000" cy="309000"/>
          </a:xfrm>
          <a:prstGeom prst="ellipse">
            <a:avLst/>
          </a:prstGeom>
          <a:solidFill>
            <a:srgbClr val="FFF8B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cxnSp>
        <p:nvCxnSpPr>
          <p:cNvPr id="240" name="Google Shape;240;p30"/>
          <p:cNvCxnSpPr/>
          <p:nvPr/>
        </p:nvCxnSpPr>
        <p:spPr>
          <a:xfrm flipH="1">
            <a:off x="8526845" y="3187265"/>
            <a:ext cx="522600" cy="177000"/>
          </a:xfrm>
          <a:prstGeom prst="straightConnector1">
            <a:avLst/>
          </a:prstGeom>
          <a:noFill/>
          <a:ln cap="flat" cmpd="sng" w="76200">
            <a:solidFill>
              <a:srgbClr val="00B0F0">
                <a:alpha val="17650"/>
              </a:srgbClr>
            </a:solidFill>
            <a:prstDash val="solid"/>
            <a:round/>
            <a:headEnd len="med" w="med" type="none"/>
            <a:tailEnd len="med" w="med" type="none"/>
          </a:ln>
        </p:spPr>
      </p:cxnSp>
      <p:sp>
        <p:nvSpPr>
          <p:cNvPr id="241" name="Google Shape;241;p30"/>
          <p:cNvSpPr txBox="1"/>
          <p:nvPr/>
        </p:nvSpPr>
        <p:spPr>
          <a:xfrm>
            <a:off x="2624357" y="2173644"/>
            <a:ext cx="3630900" cy="1062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6300">
                <a:solidFill>
                  <a:srgbClr val="FFFFFF"/>
                </a:solidFill>
                <a:latin typeface="Lora"/>
                <a:ea typeface="Lora"/>
                <a:cs typeface="Lora"/>
                <a:sym typeface="Lora"/>
              </a:rPr>
              <a:t>THANKS</a:t>
            </a:r>
            <a:endParaRPr b="1" sz="6300">
              <a:solidFill>
                <a:srgbClr val="FFFFFF"/>
              </a:solidFill>
              <a:latin typeface="Lora"/>
              <a:ea typeface="Lora"/>
              <a:cs typeface="Lora"/>
              <a:sym typeface="Lo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3">
            <a:alphaModFix/>
          </a:blip>
          <a:srcRect b="0" l="50558" r="0" t="14045"/>
          <a:stretch/>
        </p:blipFill>
        <p:spPr>
          <a:xfrm>
            <a:off x="0" y="-12"/>
            <a:ext cx="3933824" cy="3608785"/>
          </a:xfrm>
          <a:prstGeom prst="rect">
            <a:avLst/>
          </a:prstGeom>
          <a:noFill/>
          <a:ln>
            <a:noFill/>
          </a:ln>
        </p:spPr>
      </p:pic>
      <p:pic>
        <p:nvPicPr>
          <p:cNvPr id="94" name="Google Shape;94;p14"/>
          <p:cNvPicPr preferRelativeResize="0"/>
          <p:nvPr/>
        </p:nvPicPr>
        <p:blipFill rotWithShape="1">
          <a:blip r:embed="rId4">
            <a:alphaModFix/>
          </a:blip>
          <a:srcRect b="14045" l="0" r="50558" t="0"/>
          <a:stretch/>
        </p:blipFill>
        <p:spPr>
          <a:xfrm>
            <a:off x="6355556" y="2584847"/>
            <a:ext cx="2788444" cy="2558653"/>
          </a:xfrm>
          <a:prstGeom prst="rect">
            <a:avLst/>
          </a:prstGeom>
          <a:noFill/>
          <a:ln>
            <a:noFill/>
          </a:ln>
        </p:spPr>
      </p:pic>
      <p:sp>
        <p:nvSpPr>
          <p:cNvPr id="95" name="Google Shape;95;p14"/>
          <p:cNvSpPr txBox="1"/>
          <p:nvPr/>
        </p:nvSpPr>
        <p:spPr>
          <a:xfrm>
            <a:off x="1966898" y="1057978"/>
            <a:ext cx="44682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 sz="2400">
                <a:solidFill>
                  <a:srgbClr val="60CCFD"/>
                </a:solidFill>
              </a:rPr>
              <a:t>Project Overview:</a:t>
            </a:r>
            <a:endParaRPr sz="2400"/>
          </a:p>
        </p:txBody>
      </p:sp>
      <p:sp>
        <p:nvSpPr>
          <p:cNvPr id="96" name="Google Shape;96;p14"/>
          <p:cNvSpPr txBox="1"/>
          <p:nvPr/>
        </p:nvSpPr>
        <p:spPr>
          <a:xfrm>
            <a:off x="1966900" y="1519675"/>
            <a:ext cx="4645800" cy="355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rPr>
              <a:t>In this project, we are trying to understand how racial voting patterns in Boston changed over the past decade on the Ward Precinct level. The components to measure voting behavior include ballots cast, blanks cast, registration, eligible voters, and turnout </a:t>
            </a:r>
            <a:r>
              <a:rPr lang="en" sz="1600">
                <a:solidFill>
                  <a:schemeClr val="dk1"/>
                </a:solidFill>
              </a:rPr>
              <a:t>along</a:t>
            </a:r>
            <a:r>
              <a:rPr lang="en" sz="1600">
                <a:solidFill>
                  <a:schemeClr val="dk1"/>
                </a:solidFill>
              </a:rPr>
              <a:t> with census data.</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None/>
            </a:pPr>
            <a:r>
              <a:rPr b="1" lang="en"/>
              <a:t>Key questions include:</a:t>
            </a:r>
            <a:endParaRPr b="1"/>
          </a:p>
          <a:p>
            <a:pPr indent="-317500" lvl="0" marL="457200" rtl="0" algn="l">
              <a:spcBef>
                <a:spcPts val="0"/>
              </a:spcBef>
              <a:spcAft>
                <a:spcPts val="0"/>
              </a:spcAft>
              <a:buSzPts val="1400"/>
              <a:buChar char="●"/>
            </a:pPr>
            <a:r>
              <a:rPr lang="en"/>
              <a:t>How do racial voting patterns differ by election type?</a:t>
            </a:r>
            <a:endParaRPr/>
          </a:p>
          <a:p>
            <a:pPr indent="-317500" lvl="0" marL="457200" rtl="0" algn="l">
              <a:spcBef>
                <a:spcPts val="0"/>
              </a:spcBef>
              <a:spcAft>
                <a:spcPts val="0"/>
              </a:spcAft>
              <a:buSzPts val="1400"/>
              <a:buChar char="●"/>
            </a:pPr>
            <a:r>
              <a:rPr lang="en"/>
              <a:t>What are the key predictors in determining support for Black candidates for Boston?</a:t>
            </a:r>
            <a:endParaRPr/>
          </a:p>
          <a:p>
            <a:pPr indent="0" lvl="0" marL="0" rtl="0" algn="l">
              <a:spcBef>
                <a:spcPts val="0"/>
              </a:spcBef>
              <a:spcAft>
                <a:spcPts val="0"/>
              </a:spcAft>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pic>
        <p:nvPicPr>
          <p:cNvPr id="101" name="Google Shape;101;p15"/>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02" name="Google Shape;102;p15"/>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03" name="Google Shape;103;p15"/>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latin typeface="Arial"/>
                <a:ea typeface="Arial"/>
                <a:cs typeface="Arial"/>
                <a:sym typeface="Arial"/>
              </a:rPr>
              <a:t>1</a:t>
            </a:r>
            <a:endParaRPr b="1" sz="13800">
              <a:solidFill>
                <a:srgbClr val="FFFFFF"/>
              </a:solidFill>
              <a:latin typeface="Arial"/>
              <a:ea typeface="Arial"/>
              <a:cs typeface="Arial"/>
              <a:sym typeface="Arial"/>
            </a:endParaRPr>
          </a:p>
        </p:txBody>
      </p:sp>
      <p:sp>
        <p:nvSpPr>
          <p:cNvPr id="104" name="Google Shape;104;p15"/>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Search &amp; Clean Data</a:t>
            </a:r>
            <a:endParaRPr>
              <a:solidFill>
                <a:srgbClr val="3D85C6"/>
              </a:solidFill>
              <a:latin typeface="Georgia"/>
              <a:ea typeface="Georgia"/>
              <a:cs typeface="Georgia"/>
              <a:sym typeface="Georgia"/>
            </a:endParaRPr>
          </a:p>
        </p:txBody>
      </p:sp>
      <p:sp>
        <p:nvSpPr>
          <p:cNvPr id="105" name="Google Shape;105;p15"/>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16"/>
          <p:cNvSpPr/>
          <p:nvPr/>
        </p:nvSpPr>
        <p:spPr>
          <a:xfrm>
            <a:off x="979500" y="867600"/>
            <a:ext cx="3377400" cy="3408300"/>
          </a:xfrm>
          <a:prstGeom prst="rect">
            <a:avLst/>
          </a:prstGeom>
          <a:solidFill>
            <a:srgbClr val="FBB9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a:p>
        </p:txBody>
      </p:sp>
      <p:sp>
        <p:nvSpPr>
          <p:cNvPr id="111" name="Google Shape;111;p16"/>
          <p:cNvSpPr/>
          <p:nvPr/>
        </p:nvSpPr>
        <p:spPr>
          <a:xfrm>
            <a:off x="4833150" y="867600"/>
            <a:ext cx="3294600" cy="3408300"/>
          </a:xfrm>
          <a:prstGeom prst="rect">
            <a:avLst/>
          </a:prstGeom>
          <a:solidFill>
            <a:srgbClr val="63CFF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a:p>
        </p:txBody>
      </p:sp>
      <p:sp>
        <p:nvSpPr>
          <p:cNvPr id="112" name="Google Shape;112;p16"/>
          <p:cNvSpPr txBox="1"/>
          <p:nvPr/>
        </p:nvSpPr>
        <p:spPr>
          <a:xfrm>
            <a:off x="979500" y="867600"/>
            <a:ext cx="3377400" cy="340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351C75"/>
                </a:solidFill>
              </a:rPr>
              <a:t>Given Datas:</a:t>
            </a:r>
            <a:endParaRPr sz="1900">
              <a:solidFill>
                <a:srgbClr val="351C75"/>
              </a:solidFill>
            </a:endParaRPr>
          </a:p>
          <a:p>
            <a:pPr indent="0" lvl="0" marL="0" rtl="0" algn="l">
              <a:spcBef>
                <a:spcPts val="0"/>
              </a:spcBef>
              <a:spcAft>
                <a:spcPts val="0"/>
              </a:spcAft>
              <a:buNone/>
            </a:pPr>
            <a:r>
              <a:t/>
            </a:r>
            <a:endParaRPr sz="600">
              <a:solidFill>
                <a:srgbClr val="FFFFFF"/>
              </a:solidFill>
            </a:endParaRPr>
          </a:p>
          <a:p>
            <a:pPr indent="0" lvl="0" marL="0" rtl="0" algn="l">
              <a:spcBef>
                <a:spcPts val="0"/>
              </a:spcBef>
              <a:spcAft>
                <a:spcPts val="0"/>
              </a:spcAft>
              <a:buNone/>
            </a:pPr>
            <a:r>
              <a:rPr lang="en" sz="1900">
                <a:solidFill>
                  <a:srgbClr val="134F5C"/>
                </a:solidFill>
              </a:rPr>
              <a:t>2019 Mayoral Races </a:t>
            </a:r>
            <a:endParaRPr sz="1900">
              <a:solidFill>
                <a:srgbClr val="134F5C"/>
              </a:solidFill>
            </a:endParaRPr>
          </a:p>
          <a:p>
            <a:pPr indent="0" lvl="0" marL="0" rtl="0" algn="l">
              <a:lnSpc>
                <a:spcPct val="100000"/>
              </a:lnSpc>
              <a:spcBef>
                <a:spcPts val="0"/>
              </a:spcBef>
              <a:spcAft>
                <a:spcPts val="0"/>
              </a:spcAft>
              <a:buNone/>
            </a:pPr>
            <a:r>
              <a:rPr lang="en" sz="1900">
                <a:solidFill>
                  <a:srgbClr val="134F5C"/>
                </a:solidFill>
              </a:rPr>
              <a:t>(Prelim and General)</a:t>
            </a:r>
            <a:endParaRPr sz="1900">
              <a:solidFill>
                <a:srgbClr val="134F5C"/>
              </a:solidFill>
            </a:endParaRPr>
          </a:p>
          <a:p>
            <a:pPr indent="0" lvl="0" marL="0" rtl="0" algn="l">
              <a:lnSpc>
                <a:spcPct val="100000"/>
              </a:lnSpc>
              <a:spcBef>
                <a:spcPts val="0"/>
              </a:spcBef>
              <a:spcAft>
                <a:spcPts val="0"/>
              </a:spcAft>
              <a:buNone/>
            </a:pPr>
            <a:r>
              <a:t/>
            </a:r>
            <a:endParaRPr sz="1300">
              <a:solidFill>
                <a:srgbClr val="134F5C"/>
              </a:solidFill>
            </a:endParaRPr>
          </a:p>
          <a:p>
            <a:pPr indent="0" lvl="0" marL="0" rtl="0" algn="l">
              <a:lnSpc>
                <a:spcPct val="100000"/>
              </a:lnSpc>
              <a:spcBef>
                <a:spcPts val="0"/>
              </a:spcBef>
              <a:spcAft>
                <a:spcPts val="0"/>
              </a:spcAft>
              <a:buNone/>
            </a:pPr>
            <a:r>
              <a:rPr lang="en" sz="1900">
                <a:solidFill>
                  <a:srgbClr val="134F5C"/>
                </a:solidFill>
              </a:rPr>
              <a:t>2011, 2013, 2015,  and  2017, 2019 City Council Races</a:t>
            </a:r>
            <a:endParaRPr sz="1900">
              <a:solidFill>
                <a:srgbClr val="134F5C"/>
              </a:solidFill>
            </a:endParaRPr>
          </a:p>
          <a:p>
            <a:pPr indent="0" lvl="0" marL="0" rtl="0" algn="l">
              <a:lnSpc>
                <a:spcPct val="100000"/>
              </a:lnSpc>
              <a:spcBef>
                <a:spcPts val="0"/>
              </a:spcBef>
              <a:spcAft>
                <a:spcPts val="0"/>
              </a:spcAft>
              <a:buNone/>
            </a:pPr>
            <a:r>
              <a:t/>
            </a:r>
            <a:endParaRPr sz="1600">
              <a:solidFill>
                <a:srgbClr val="134F5C"/>
              </a:solidFill>
            </a:endParaRPr>
          </a:p>
          <a:p>
            <a:pPr indent="0" lvl="0" marL="0" rtl="0" algn="l">
              <a:lnSpc>
                <a:spcPct val="200000"/>
              </a:lnSpc>
              <a:spcBef>
                <a:spcPts val="0"/>
              </a:spcBef>
              <a:spcAft>
                <a:spcPts val="0"/>
              </a:spcAft>
              <a:buNone/>
            </a:pPr>
            <a:r>
              <a:rPr lang="en" sz="1900">
                <a:solidFill>
                  <a:srgbClr val="134F5C"/>
                </a:solidFill>
              </a:rPr>
              <a:t>2019 DA Race</a:t>
            </a:r>
            <a:endParaRPr sz="1900">
              <a:solidFill>
                <a:srgbClr val="134F5C"/>
              </a:solidFill>
            </a:endParaRPr>
          </a:p>
        </p:txBody>
      </p:sp>
      <p:sp>
        <p:nvSpPr>
          <p:cNvPr id="113" name="Google Shape;113;p16"/>
          <p:cNvSpPr txBox="1"/>
          <p:nvPr/>
        </p:nvSpPr>
        <p:spPr>
          <a:xfrm>
            <a:off x="4833150" y="867600"/>
            <a:ext cx="3294600" cy="340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073763"/>
                </a:solidFill>
              </a:rPr>
              <a:t>Pulled Datas:</a:t>
            </a:r>
            <a:endParaRPr sz="1900">
              <a:solidFill>
                <a:srgbClr val="073763"/>
              </a:solidFill>
            </a:endParaRPr>
          </a:p>
          <a:p>
            <a:pPr indent="0" lvl="0" marL="0" rtl="0" algn="l">
              <a:spcBef>
                <a:spcPts val="0"/>
              </a:spcBef>
              <a:spcAft>
                <a:spcPts val="0"/>
              </a:spcAft>
              <a:buNone/>
            </a:pPr>
            <a:r>
              <a:t/>
            </a:r>
            <a:endParaRPr sz="900">
              <a:solidFill>
                <a:srgbClr val="FFFFFF"/>
              </a:solidFill>
            </a:endParaRPr>
          </a:p>
          <a:p>
            <a:pPr indent="0" lvl="0" marL="0" rtl="0" algn="l">
              <a:spcBef>
                <a:spcPts val="0"/>
              </a:spcBef>
              <a:spcAft>
                <a:spcPts val="0"/>
              </a:spcAft>
              <a:buNone/>
            </a:pPr>
            <a:r>
              <a:rPr lang="en" sz="1900">
                <a:solidFill>
                  <a:srgbClr val="674EA7"/>
                </a:solidFill>
              </a:rPr>
              <a:t>2016, 2020 Presidential Races</a:t>
            </a:r>
            <a:endParaRPr sz="1900">
              <a:solidFill>
                <a:srgbClr val="674EA7"/>
              </a:solidFill>
            </a:endParaRPr>
          </a:p>
          <a:p>
            <a:pPr indent="0" lvl="0" marL="0" rtl="0" algn="l">
              <a:spcBef>
                <a:spcPts val="0"/>
              </a:spcBef>
              <a:spcAft>
                <a:spcPts val="0"/>
              </a:spcAft>
              <a:buNone/>
            </a:pPr>
            <a:r>
              <a:t/>
            </a:r>
            <a:endParaRPr sz="1300">
              <a:solidFill>
                <a:srgbClr val="674EA7"/>
              </a:solidFill>
            </a:endParaRPr>
          </a:p>
          <a:p>
            <a:pPr indent="0" lvl="0" marL="0" rtl="0" algn="l">
              <a:spcBef>
                <a:spcPts val="0"/>
              </a:spcBef>
              <a:spcAft>
                <a:spcPts val="0"/>
              </a:spcAft>
              <a:buNone/>
            </a:pPr>
            <a:r>
              <a:rPr lang="en" sz="1900">
                <a:solidFill>
                  <a:srgbClr val="674EA7"/>
                </a:solidFill>
              </a:rPr>
              <a:t>2018 U.S. House Primary (Democratic)</a:t>
            </a:r>
            <a:endParaRPr sz="1900">
              <a:solidFill>
                <a:srgbClr val="674EA7"/>
              </a:solidFill>
            </a:endParaRPr>
          </a:p>
          <a:p>
            <a:pPr indent="0" lvl="0" marL="0" rtl="0" algn="l">
              <a:spcBef>
                <a:spcPts val="0"/>
              </a:spcBef>
              <a:spcAft>
                <a:spcPts val="0"/>
              </a:spcAft>
              <a:buNone/>
            </a:pPr>
            <a:r>
              <a:t/>
            </a:r>
            <a:endParaRPr sz="1300">
              <a:solidFill>
                <a:srgbClr val="674EA7"/>
              </a:solidFill>
            </a:endParaRPr>
          </a:p>
          <a:p>
            <a:pPr indent="0" lvl="0" marL="0" rtl="0" algn="l">
              <a:spcBef>
                <a:spcPts val="0"/>
              </a:spcBef>
              <a:spcAft>
                <a:spcPts val="0"/>
              </a:spcAft>
              <a:buNone/>
            </a:pPr>
            <a:r>
              <a:rPr lang="en" sz="1900">
                <a:solidFill>
                  <a:srgbClr val="674EA7"/>
                </a:solidFill>
              </a:rPr>
              <a:t>2020 U.S. House Primary (Democratic)</a:t>
            </a:r>
            <a:endParaRPr sz="1900">
              <a:solidFill>
                <a:srgbClr val="674EA7"/>
              </a:solidFill>
            </a:endParaRPr>
          </a:p>
          <a:p>
            <a:pPr indent="0" lvl="0" marL="0" rtl="0" algn="l">
              <a:spcBef>
                <a:spcPts val="0"/>
              </a:spcBef>
              <a:spcAft>
                <a:spcPts val="0"/>
              </a:spcAft>
              <a:buNone/>
            </a:pPr>
            <a:r>
              <a:t/>
            </a:r>
            <a:endParaRPr sz="19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 name="Shape 117"/>
        <p:cNvGrpSpPr/>
        <p:nvPr/>
      </p:nvGrpSpPr>
      <p:grpSpPr>
        <a:xfrm>
          <a:off x="0" y="0"/>
          <a:ext cx="0" cy="0"/>
          <a:chOff x="0" y="0"/>
          <a:chExt cx="0" cy="0"/>
        </a:xfrm>
      </p:grpSpPr>
      <p:pic>
        <p:nvPicPr>
          <p:cNvPr id="118" name="Google Shape;118;p17"/>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19" name="Google Shape;119;p17"/>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20" name="Google Shape;120;p17"/>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rPr>
              <a:t>2</a:t>
            </a:r>
            <a:endParaRPr b="1" sz="13800">
              <a:solidFill>
                <a:srgbClr val="FFFFFF"/>
              </a:solidFill>
              <a:latin typeface="Arial"/>
              <a:ea typeface="Arial"/>
              <a:cs typeface="Arial"/>
              <a:sym typeface="Arial"/>
            </a:endParaRPr>
          </a:p>
        </p:txBody>
      </p:sp>
      <p:sp>
        <p:nvSpPr>
          <p:cNvPr id="121" name="Google Shape;121;p17"/>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Deliverable </a:t>
            </a:r>
            <a:r>
              <a:rPr lang="en" sz="6000">
                <a:solidFill>
                  <a:srgbClr val="3D85C6"/>
                </a:solidFill>
                <a:latin typeface="Lora"/>
                <a:ea typeface="Lora"/>
                <a:cs typeface="Lora"/>
                <a:sym typeface="Lora"/>
              </a:rPr>
              <a:t>1</a:t>
            </a:r>
            <a:endParaRPr>
              <a:solidFill>
                <a:srgbClr val="3D85C6"/>
              </a:solidFill>
              <a:latin typeface="Lora"/>
              <a:ea typeface="Lora"/>
              <a:cs typeface="Lora"/>
              <a:sym typeface="Lora"/>
            </a:endParaRPr>
          </a:p>
        </p:txBody>
      </p:sp>
      <p:sp>
        <p:nvSpPr>
          <p:cNvPr id="122" name="Google Shape;122;p17"/>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sp>
        <p:nvSpPr>
          <p:cNvPr id="127" name="Google Shape;12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00"/>
                </a:solidFill>
                <a:latin typeface="Dosis"/>
                <a:ea typeface="Dosis"/>
                <a:cs typeface="Dosis"/>
                <a:sym typeface="Dosis"/>
              </a:rPr>
              <a:t>Is there any racial relation at all with election results?</a:t>
            </a:r>
            <a:endParaRPr b="1">
              <a:solidFill>
                <a:srgbClr val="FFFF00"/>
              </a:solidFill>
              <a:latin typeface="Dosis"/>
              <a:ea typeface="Dosis"/>
              <a:cs typeface="Dosis"/>
              <a:sym typeface="Dosis"/>
            </a:endParaRPr>
          </a:p>
        </p:txBody>
      </p:sp>
      <p:pic>
        <p:nvPicPr>
          <p:cNvPr id="128" name="Google Shape;128;p18"/>
          <p:cNvPicPr preferRelativeResize="0"/>
          <p:nvPr/>
        </p:nvPicPr>
        <p:blipFill>
          <a:blip r:embed="rId4">
            <a:alphaModFix/>
          </a:blip>
          <a:stretch>
            <a:fillRect/>
          </a:stretch>
        </p:blipFill>
        <p:spPr>
          <a:xfrm>
            <a:off x="142350" y="1438900"/>
            <a:ext cx="4429650" cy="3056299"/>
          </a:xfrm>
          <a:prstGeom prst="rect">
            <a:avLst/>
          </a:prstGeom>
          <a:noFill/>
          <a:ln>
            <a:noFill/>
          </a:ln>
        </p:spPr>
      </p:pic>
      <p:pic>
        <p:nvPicPr>
          <p:cNvPr id="129" name="Google Shape;129;p18"/>
          <p:cNvPicPr preferRelativeResize="0"/>
          <p:nvPr/>
        </p:nvPicPr>
        <p:blipFill>
          <a:blip r:embed="rId5">
            <a:alphaModFix/>
          </a:blip>
          <a:stretch>
            <a:fillRect/>
          </a:stretch>
        </p:blipFill>
        <p:spPr>
          <a:xfrm>
            <a:off x="4663525" y="1438900"/>
            <a:ext cx="4324443" cy="30562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19"/>
          <p:cNvSpPr txBox="1"/>
          <p:nvPr>
            <p:ph type="title"/>
          </p:nvPr>
        </p:nvSpPr>
        <p:spPr>
          <a:xfrm>
            <a:off x="312200" y="168900"/>
            <a:ext cx="2482800" cy="2482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666666"/>
                </a:solidFill>
                <a:latin typeface="Georgia"/>
                <a:ea typeface="Georgia"/>
                <a:cs typeface="Georgia"/>
                <a:sym typeface="Georgia"/>
              </a:rPr>
              <a:t>Regression Analysis of 2020 Presidential Election</a:t>
            </a:r>
            <a:endParaRPr b="1">
              <a:solidFill>
                <a:srgbClr val="666666"/>
              </a:solidFill>
              <a:latin typeface="Georgia"/>
              <a:ea typeface="Georgia"/>
              <a:cs typeface="Georgia"/>
              <a:sym typeface="Georgia"/>
            </a:endParaRPr>
          </a:p>
        </p:txBody>
      </p:sp>
      <p:pic>
        <p:nvPicPr>
          <p:cNvPr id="135" name="Google Shape;135;p19"/>
          <p:cNvPicPr preferRelativeResize="0"/>
          <p:nvPr/>
        </p:nvPicPr>
        <p:blipFill>
          <a:blip r:embed="rId4">
            <a:alphaModFix/>
          </a:blip>
          <a:stretch>
            <a:fillRect/>
          </a:stretch>
        </p:blipFill>
        <p:spPr>
          <a:xfrm>
            <a:off x="3014450" y="168900"/>
            <a:ext cx="4904625" cy="2295374"/>
          </a:xfrm>
          <a:prstGeom prst="rect">
            <a:avLst/>
          </a:prstGeom>
          <a:noFill/>
          <a:ln>
            <a:noFill/>
          </a:ln>
        </p:spPr>
      </p:pic>
      <p:pic>
        <p:nvPicPr>
          <p:cNvPr id="136" name="Google Shape;136;p19"/>
          <p:cNvPicPr preferRelativeResize="0"/>
          <p:nvPr/>
        </p:nvPicPr>
        <p:blipFill>
          <a:blip r:embed="rId5">
            <a:alphaModFix/>
          </a:blip>
          <a:stretch>
            <a:fillRect/>
          </a:stretch>
        </p:blipFill>
        <p:spPr>
          <a:xfrm>
            <a:off x="3033719" y="2533375"/>
            <a:ext cx="4866083" cy="2482201"/>
          </a:xfrm>
          <a:prstGeom prst="rect">
            <a:avLst/>
          </a:prstGeom>
          <a:noFill/>
          <a:ln>
            <a:noFill/>
          </a:ln>
        </p:spPr>
      </p:pic>
      <p:sp>
        <p:nvSpPr>
          <p:cNvPr id="137" name="Google Shape;137;p19"/>
          <p:cNvSpPr txBox="1"/>
          <p:nvPr/>
        </p:nvSpPr>
        <p:spPr>
          <a:xfrm>
            <a:off x="312200" y="2776225"/>
            <a:ext cx="23892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latin typeface="Georgia"/>
                <a:ea typeface="Georgia"/>
                <a:cs typeface="Georgia"/>
                <a:sym typeface="Georgia"/>
              </a:rPr>
              <a:t>Conclusion: Districts with high Black populations tend to vote similarly.</a:t>
            </a:r>
            <a:endParaRPr b="1" sz="2000">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pic>
        <p:nvPicPr>
          <p:cNvPr id="142" name="Google Shape;142;p20"/>
          <p:cNvPicPr preferRelativeResize="0"/>
          <p:nvPr/>
        </p:nvPicPr>
        <p:blipFill rotWithShape="1">
          <a:blip r:embed="rId4">
            <a:alphaModFix/>
          </a:blip>
          <a:srcRect b="0" l="0" r="0" t="0"/>
          <a:stretch/>
        </p:blipFill>
        <p:spPr>
          <a:xfrm>
            <a:off x="2881313" y="351725"/>
            <a:ext cx="3017837" cy="3024186"/>
          </a:xfrm>
          <a:prstGeom prst="rect">
            <a:avLst/>
          </a:prstGeom>
          <a:noFill/>
          <a:ln>
            <a:noFill/>
          </a:ln>
        </p:spPr>
      </p:pic>
      <p:sp>
        <p:nvSpPr>
          <p:cNvPr id="143" name="Google Shape;143;p20"/>
          <p:cNvSpPr/>
          <p:nvPr/>
        </p:nvSpPr>
        <p:spPr>
          <a:xfrm>
            <a:off x="2879725" y="353313"/>
            <a:ext cx="3021000" cy="3021000"/>
          </a:xfrm>
          <a:prstGeom prst="ellipse">
            <a:avLst/>
          </a:prstGeom>
          <a:solidFill>
            <a:srgbClr val="00B0F0">
              <a:alpha val="6078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144" name="Google Shape;144;p20"/>
          <p:cNvSpPr txBox="1"/>
          <p:nvPr/>
        </p:nvSpPr>
        <p:spPr>
          <a:xfrm>
            <a:off x="3118788" y="698351"/>
            <a:ext cx="2344800" cy="2216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13800">
                <a:solidFill>
                  <a:srgbClr val="FFFFFF"/>
                </a:solidFill>
              </a:rPr>
              <a:t>3</a:t>
            </a:r>
            <a:endParaRPr b="1" sz="13800">
              <a:solidFill>
                <a:srgbClr val="FFFFFF"/>
              </a:solidFill>
              <a:latin typeface="Arial"/>
              <a:ea typeface="Arial"/>
              <a:cs typeface="Arial"/>
              <a:sym typeface="Arial"/>
            </a:endParaRPr>
          </a:p>
        </p:txBody>
      </p:sp>
      <p:sp>
        <p:nvSpPr>
          <p:cNvPr id="145" name="Google Shape;145;p20"/>
          <p:cNvSpPr txBox="1"/>
          <p:nvPr/>
        </p:nvSpPr>
        <p:spPr>
          <a:xfrm>
            <a:off x="757251" y="3775975"/>
            <a:ext cx="79431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6000">
                <a:solidFill>
                  <a:srgbClr val="3D85C6"/>
                </a:solidFill>
                <a:latin typeface="Georgia"/>
                <a:ea typeface="Georgia"/>
                <a:cs typeface="Georgia"/>
                <a:sym typeface="Georgia"/>
              </a:rPr>
              <a:t>Deliverable </a:t>
            </a:r>
            <a:r>
              <a:rPr lang="en" sz="6000">
                <a:solidFill>
                  <a:srgbClr val="3D85C6"/>
                </a:solidFill>
                <a:latin typeface="Lora"/>
                <a:ea typeface="Lora"/>
                <a:cs typeface="Lora"/>
                <a:sym typeface="Lora"/>
              </a:rPr>
              <a:t>2</a:t>
            </a:r>
            <a:endParaRPr>
              <a:solidFill>
                <a:srgbClr val="3D85C6"/>
              </a:solidFill>
              <a:latin typeface="Lora"/>
              <a:ea typeface="Lora"/>
              <a:cs typeface="Lora"/>
              <a:sym typeface="Lora"/>
            </a:endParaRPr>
          </a:p>
        </p:txBody>
      </p:sp>
      <p:sp>
        <p:nvSpPr>
          <p:cNvPr id="146" name="Google Shape;146;p20"/>
          <p:cNvSpPr txBox="1"/>
          <p:nvPr/>
        </p:nvSpPr>
        <p:spPr>
          <a:xfrm>
            <a:off x="1507200" y="620575"/>
            <a:ext cx="9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lfa Slab One"/>
                <a:ea typeface="Alfa Slab One"/>
                <a:cs typeface="Alfa Slab One"/>
                <a:sym typeface="Alfa Slab One"/>
              </a:rPr>
              <a:t>Step:</a:t>
            </a:r>
            <a:endParaRPr>
              <a:latin typeface="Alfa Slab One"/>
              <a:ea typeface="Alfa Slab One"/>
              <a:cs typeface="Alfa Slab One"/>
              <a:sym typeface="Alfa Slab On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231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AA84F"/>
                </a:solidFill>
              </a:rPr>
              <a:t>Data Visualization Examples</a:t>
            </a:r>
            <a:endParaRPr>
              <a:solidFill>
                <a:srgbClr val="6AA84F"/>
              </a:solidFill>
            </a:endParaRPr>
          </a:p>
        </p:txBody>
      </p:sp>
      <p:pic>
        <p:nvPicPr>
          <p:cNvPr id="152" name="Google Shape;152;p21"/>
          <p:cNvPicPr preferRelativeResize="0"/>
          <p:nvPr/>
        </p:nvPicPr>
        <p:blipFill rotWithShape="1">
          <a:blip r:embed="rId3">
            <a:alphaModFix/>
          </a:blip>
          <a:srcRect b="0" l="0" r="-1368" t="0"/>
          <a:stretch/>
        </p:blipFill>
        <p:spPr>
          <a:xfrm>
            <a:off x="1412425" y="866625"/>
            <a:ext cx="6319150" cy="40103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